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notesMasterIdLst>
    <p:notesMasterId r:id="rId18"/>
  </p:notesMasterIdLst>
  <p:sldIdLst>
    <p:sldId id="265" r:id="rId2"/>
    <p:sldId id="257" r:id="rId3"/>
    <p:sldId id="258" r:id="rId4"/>
    <p:sldId id="259" r:id="rId5"/>
    <p:sldId id="264" r:id="rId6"/>
    <p:sldId id="263" r:id="rId7"/>
    <p:sldId id="260" r:id="rId8"/>
    <p:sldId id="266" r:id="rId9"/>
    <p:sldId id="267" r:id="rId10"/>
    <p:sldId id="269" r:id="rId11"/>
    <p:sldId id="270" r:id="rId12"/>
    <p:sldId id="271" r:id="rId13"/>
    <p:sldId id="261" r:id="rId14"/>
    <p:sldId id="273" r:id="rId15"/>
    <p:sldId id="274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1D1B"/>
    <a:srgbClr val="050505"/>
    <a:srgbClr val="640000"/>
    <a:srgbClr val="4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DCE5A1-A3EA-43DB-B2D2-7CFB5F7474FE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09CDC-4461-4885-86C0-BB6247618D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3269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402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6333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287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3937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8107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246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7048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9894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4066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519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246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7396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9077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21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147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0634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8464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1231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1003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24D86-3A44-49AC-93D1-8471F9900490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71A07-0EBB-480F-976B-8150F6A5B8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0729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  <p:sldLayoutId id="2147483846" r:id="rId18"/>
    <p:sldLayoutId id="214748384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88434" y="407095"/>
            <a:ext cx="6587133" cy="445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000"/>
              </a:lnSpc>
            </a:pPr>
            <a:r>
              <a:rPr lang="en-US" sz="4000" dirty="0">
                <a:solidFill>
                  <a:srgbClr val="EDEDE8"/>
                </a:solidFill>
                <a:latin typeface="Calibri Light" panose="020F0302020204030204" pitchFamily="34" charset="0"/>
                <a:ea typeface="Tomorrow Semi Bold" pitchFamily="34" charset="-122"/>
                <a:cs typeface="Calibri Light" panose="020F0302020204030204" pitchFamily="34" charset="0"/>
              </a:rPr>
              <a:t>Требования к аппаратным возможностям и базовому программному обеспечению клиентов и серверов</a:t>
            </a:r>
            <a:endParaRPr lang="en-US" sz="4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5144791" y="4966636"/>
            <a:ext cx="6587133" cy="1076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/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</a:rPr>
              <a:t>Выполнил студент гр. 21Ис1</a:t>
            </a:r>
          </a:p>
          <a:p>
            <a:pPr algn="r"/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</a:rPr>
              <a:t>В.Д Кузовкина</a:t>
            </a:r>
          </a:p>
          <a:p>
            <a:pPr algn="r"/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</a:rPr>
              <a:t>Проверил преподаватель </a:t>
            </a:r>
          </a:p>
          <a:p>
            <a:pPr algn="r"/>
            <a:r>
              <a:rPr lang="ru-RU" dirty="0">
                <a:latin typeface="Calibri Light" panose="020F0302020204030204" pitchFamily="34" charset="0"/>
                <a:cs typeface="Calibri Light" panose="020F0302020204030204" pitchFamily="34" charset="0"/>
              </a:rPr>
              <a:t>Л.Р Набиева</a:t>
            </a:r>
          </a:p>
        </p:txBody>
      </p:sp>
      <p:sp>
        <p:nvSpPr>
          <p:cNvPr id="6" name="Text 3"/>
          <p:cNvSpPr/>
          <p:nvPr/>
        </p:nvSpPr>
        <p:spPr>
          <a:xfrm>
            <a:off x="5144791" y="6281043"/>
            <a:ext cx="123329" cy="81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625"/>
              </a:lnSpc>
            </a:pPr>
            <a:r>
              <a:rPr lang="en-US" sz="625" dirty="0">
                <a:solidFill>
                  <a:srgbClr val="3C3838"/>
                </a:solidFill>
                <a:latin typeface="Tomorrow Medium" pitchFamily="34" charset="0"/>
                <a:ea typeface="Tomorrow Medium" pitchFamily="34" charset="-122"/>
                <a:cs typeface="Tomorrow Medium" pitchFamily="34" charset="-120"/>
              </a:rPr>
              <a:t>му</a:t>
            </a:r>
            <a:endParaRPr lang="en-US" sz="625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815B231-B6D1-468B-BF11-71F538AE8101}"/>
              </a:ext>
            </a:extLst>
          </p:cNvPr>
          <p:cNvSpPr/>
          <p:nvPr/>
        </p:nvSpPr>
        <p:spPr>
          <a:xfrm>
            <a:off x="10482035" y="6304893"/>
            <a:ext cx="1597670" cy="461647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42179" y="1245413"/>
            <a:ext cx="6297018" cy="1181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25"/>
              </a:lnSpc>
            </a:pPr>
            <a:r>
              <a:rPr lang="ru-RU" sz="3708" dirty="0">
                <a:solidFill>
                  <a:srgbClr val="F2F2F3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Хранимые процедуры и триггеры</a:t>
            </a:r>
            <a:endParaRPr lang="en-US" sz="3708" dirty="0">
              <a:latin typeface="+mj-lt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61492" y="3156049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2644" y="3226892"/>
            <a:ext cx="82848" cy="283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8"/>
              </a:lnSpc>
            </a:pPr>
            <a:r>
              <a:rPr lang="en-US" sz="2208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1</a:t>
            </a:r>
            <a:endParaRPr lang="en-US" sz="2208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1275755" y="315604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Хранимая процедура</a:t>
            </a:r>
            <a:endParaRPr lang="en-US" sz="1833" dirty="0">
              <a:latin typeface="+mj-lt"/>
            </a:endParaRPr>
          </a:p>
        </p:txBody>
      </p:sp>
      <p:sp>
        <p:nvSpPr>
          <p:cNvPr id="7" name="Text 4"/>
          <p:cNvSpPr/>
          <p:nvPr/>
        </p:nvSpPr>
        <p:spPr>
          <a:xfrm>
            <a:off x="1275756" y="3564732"/>
            <a:ext cx="243978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E5E0DF"/>
                </a:solidFill>
                <a:latin typeface="+mj-lt"/>
                <a:ea typeface="Roboto Light" pitchFamily="34" charset="-122"/>
                <a:cs typeface="Roboto Light" pitchFamily="34" charset="-120"/>
              </a:rPr>
              <a:t>Предварительно скомпилированный набор SQL-инструкций, хранящихся в базе данных и выполняющихся как единое целое.</a:t>
            </a:r>
            <a:endParaRPr lang="en-US" sz="1458" dirty="0">
              <a:latin typeface="+mj-lt"/>
            </a:endParaRPr>
          </a:p>
        </p:txBody>
      </p:sp>
      <p:sp>
        <p:nvSpPr>
          <p:cNvPr id="8" name="Shape 5"/>
          <p:cNvSpPr/>
          <p:nvPr/>
        </p:nvSpPr>
        <p:spPr>
          <a:xfrm>
            <a:off x="3904556" y="3156049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036020" y="3226892"/>
            <a:ext cx="162223" cy="283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8"/>
              </a:lnSpc>
            </a:pPr>
            <a:r>
              <a:rPr lang="en-US" sz="2208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2</a:t>
            </a:r>
            <a:endParaRPr lang="en-US" sz="2208" dirty="0">
              <a:latin typeface="+mj-lt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518820" y="315604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Триггер</a:t>
            </a:r>
            <a:endParaRPr lang="en-US" sz="1833" dirty="0">
              <a:latin typeface="+mj-lt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518820" y="3564732"/>
            <a:ext cx="243978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E5E0DF"/>
                </a:solidFill>
                <a:latin typeface="+mj-lt"/>
                <a:ea typeface="Roboto Light" pitchFamily="34" charset="-122"/>
                <a:cs typeface="Roboto Light" pitchFamily="34" charset="-120"/>
              </a:rPr>
              <a:t>Специальный тип хранимой процедуры, автоматически выполняющийся при определенном событии в базе данных.</a:t>
            </a:r>
            <a:endParaRPr lang="en-US" sz="1458" dirty="0">
              <a:latin typeface="+mj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929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3037" y="505222"/>
            <a:ext cx="6333927" cy="1148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500"/>
              </a:lnSpc>
            </a:pPr>
            <a:r>
              <a:rPr lang="en-US" sz="3583" dirty="0">
                <a:solidFill>
                  <a:srgbClr val="F2F2F3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Использование хранимых процедур</a:t>
            </a:r>
            <a:endParaRPr lang="en-US" sz="3583" dirty="0">
              <a:latin typeface="+mj-lt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194246" y="2399804"/>
            <a:ext cx="413345" cy="413345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360636" y="2468662"/>
            <a:ext cx="80467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167"/>
              </a:lnSpc>
            </a:pPr>
            <a:r>
              <a:rPr lang="en-US" sz="2167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1</a:t>
            </a:r>
            <a:endParaRPr lang="en-US" sz="2167" dirty="0">
              <a:latin typeface="+mj-lt"/>
            </a:endParaRPr>
          </a:p>
        </p:txBody>
      </p:sp>
      <p:sp>
        <p:nvSpPr>
          <p:cNvPr id="8" name="Text 5"/>
          <p:cNvSpPr/>
          <p:nvPr/>
        </p:nvSpPr>
        <p:spPr>
          <a:xfrm>
            <a:off x="1929110" y="2112764"/>
            <a:ext cx="2296815" cy="287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Определение</a:t>
            </a:r>
            <a:endParaRPr lang="en-US" sz="1792" dirty="0">
              <a:latin typeface="+mj-lt"/>
            </a:endParaRPr>
          </a:p>
        </p:txBody>
      </p:sp>
      <p:sp>
        <p:nvSpPr>
          <p:cNvPr id="9" name="Text 6"/>
          <p:cNvSpPr/>
          <p:nvPr/>
        </p:nvSpPr>
        <p:spPr>
          <a:xfrm>
            <a:off x="1929110" y="2510036"/>
            <a:ext cx="5047853" cy="587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417" dirty="0">
                <a:solidFill>
                  <a:srgbClr val="E5E0DF"/>
                </a:solidFill>
                <a:latin typeface="+mj-lt"/>
                <a:ea typeface="Roboto Light" pitchFamily="34" charset="-122"/>
                <a:cs typeface="Roboto Light" pitchFamily="34" charset="-120"/>
              </a:rPr>
              <a:t>Создание хранимой процедуры с помощью оператора CREATE PROCEDURE.</a:t>
            </a:r>
            <a:endParaRPr lang="en-US" sz="1417" dirty="0">
              <a:latin typeface="+mj-lt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1194246" y="3936008"/>
            <a:ext cx="413345" cy="413345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322041" y="4004865"/>
            <a:ext cx="157658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167"/>
              </a:lnSpc>
            </a:pPr>
            <a:r>
              <a:rPr lang="en-US" sz="2167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2</a:t>
            </a:r>
            <a:endParaRPr lang="en-US" sz="2167" dirty="0">
              <a:latin typeface="+mj-lt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929110" y="3648968"/>
            <a:ext cx="2296815" cy="287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Вызов</a:t>
            </a:r>
            <a:endParaRPr lang="en-US" sz="1792" dirty="0">
              <a:latin typeface="+mj-lt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929110" y="4046240"/>
            <a:ext cx="5047853" cy="587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417" dirty="0">
                <a:solidFill>
                  <a:srgbClr val="E5E0DF"/>
                </a:solidFill>
                <a:latin typeface="+mj-lt"/>
                <a:ea typeface="Roboto Light" pitchFamily="34" charset="-122"/>
                <a:cs typeface="Roboto Light" pitchFamily="34" charset="-120"/>
              </a:rPr>
              <a:t>Выполнение хранимой процедуры с помощью оператора EXEC или CALL.</a:t>
            </a:r>
            <a:endParaRPr lang="en-US" sz="1417" dirty="0">
              <a:latin typeface="+mj-lt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1194246" y="5472212"/>
            <a:ext cx="413345" cy="413345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320255" y="5541069"/>
            <a:ext cx="161231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167"/>
              </a:lnSpc>
            </a:pPr>
            <a:r>
              <a:rPr lang="en-US" sz="2167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3</a:t>
            </a:r>
            <a:endParaRPr lang="en-US" sz="2167" dirty="0">
              <a:latin typeface="+mj-lt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1929110" y="5185172"/>
            <a:ext cx="2296815" cy="287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Параметры</a:t>
            </a:r>
            <a:endParaRPr lang="en-US" sz="1792" dirty="0">
              <a:latin typeface="+mj-lt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929110" y="5582444"/>
            <a:ext cx="5047853" cy="587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417" dirty="0">
                <a:solidFill>
                  <a:srgbClr val="E5E0DF"/>
                </a:solidFill>
                <a:latin typeface="+mj-lt"/>
                <a:ea typeface="Roboto Light" pitchFamily="34" charset="-122"/>
                <a:cs typeface="Roboto Light" pitchFamily="34" charset="-120"/>
              </a:rPr>
              <a:t>Передача входных и выходных параметров для гибкости и расширяемости.</a:t>
            </a:r>
            <a:endParaRPr lang="en-US" sz="1417" dirty="0">
              <a:latin typeface="+mj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33492" y="1043087"/>
            <a:ext cx="509627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Назначение триггеров</a:t>
            </a:r>
            <a:endParaRPr lang="en-US" sz="3708" dirty="0"/>
          </a:p>
        </p:txBody>
      </p:sp>
      <p:sp>
        <p:nvSpPr>
          <p:cNvPr id="4" name="Shape 1"/>
          <p:cNvSpPr/>
          <p:nvPr/>
        </p:nvSpPr>
        <p:spPr>
          <a:xfrm>
            <a:off x="5233492" y="1917205"/>
            <a:ext cx="3054053" cy="2304356"/>
          </a:xfrm>
          <a:prstGeom prst="roundRect">
            <a:avLst>
              <a:gd name="adj" fmla="val 344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428854" y="2112566"/>
            <a:ext cx="2663329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Обеспечение целостности данных</a:t>
            </a:r>
            <a:endParaRPr lang="en-US" sz="1833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5428854" y="2816523"/>
            <a:ext cx="2663329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E5E0DF"/>
                </a:solidFill>
                <a:latin typeface="+mj-lt"/>
                <a:ea typeface="Roboto Light" pitchFamily="34" charset="-122"/>
                <a:cs typeface="Roboto Light" pitchFamily="34" charset="-120"/>
              </a:rPr>
              <a:t>Триггеры помогают поддерживать правила и ограничения, обеспечивая корректность данных в базе.</a:t>
            </a:r>
            <a:endParaRPr lang="en-US" sz="1458" dirty="0">
              <a:latin typeface="+mj-lt"/>
            </a:endParaRPr>
          </a:p>
        </p:txBody>
      </p:sp>
      <p:sp>
        <p:nvSpPr>
          <p:cNvPr id="7" name="Shape 4"/>
          <p:cNvSpPr/>
          <p:nvPr/>
        </p:nvSpPr>
        <p:spPr>
          <a:xfrm>
            <a:off x="8476556" y="1917205"/>
            <a:ext cx="3054053" cy="2304356"/>
          </a:xfrm>
          <a:prstGeom prst="roundRect">
            <a:avLst>
              <a:gd name="adj" fmla="val 344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671918" y="2112566"/>
            <a:ext cx="2663329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Аудит и отслеживание изменений</a:t>
            </a:r>
            <a:endParaRPr lang="en-US" sz="1833" dirty="0">
              <a:latin typeface="+mj-lt"/>
            </a:endParaRPr>
          </a:p>
        </p:txBody>
      </p:sp>
      <p:sp>
        <p:nvSpPr>
          <p:cNvPr id="9" name="Text 6"/>
          <p:cNvSpPr/>
          <p:nvPr/>
        </p:nvSpPr>
        <p:spPr>
          <a:xfrm>
            <a:off x="8671918" y="2816523"/>
            <a:ext cx="2663329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E5E0DF"/>
                </a:solidFill>
                <a:latin typeface="+mj-lt"/>
                <a:ea typeface="Roboto Light" pitchFamily="34" charset="-122"/>
                <a:cs typeface="Roboto Light" pitchFamily="34" charset="-120"/>
              </a:rPr>
              <a:t>Триггеры могут вести журнал изменений, что позволяет анализировать историю данных.</a:t>
            </a:r>
            <a:endParaRPr lang="en-US" sz="1458" dirty="0">
              <a:latin typeface="+mj-lt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233492" y="4410571"/>
            <a:ext cx="6297018" cy="1404243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428854" y="4605933"/>
            <a:ext cx="3406478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E5E0DF"/>
                </a:solidFill>
                <a:latin typeface="+mj-lt"/>
                <a:ea typeface="Poppins Light" pitchFamily="34" charset="-122"/>
                <a:cs typeface="Poppins Light" pitchFamily="34" charset="-120"/>
              </a:rPr>
              <a:t>Автоматизация бизнес-логики</a:t>
            </a:r>
            <a:endParaRPr lang="en-US" sz="1833" dirty="0">
              <a:latin typeface="+mj-lt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428854" y="5014615"/>
            <a:ext cx="590629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E5E0DF"/>
                </a:solidFill>
                <a:latin typeface="+mj-lt"/>
                <a:ea typeface="Roboto Light" pitchFamily="34" charset="-122"/>
                <a:cs typeface="Roboto Light" pitchFamily="34" charset="-120"/>
              </a:rPr>
              <a:t>Триггеры упрощают внедрение сложных бизнес-правил в базу данных.</a:t>
            </a:r>
            <a:endParaRPr lang="en-US" sz="1458" dirty="0">
              <a:latin typeface="+mj-lt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83E5E9BE-C632-46EF-B85D-AF4B76E783A8}"/>
              </a:ext>
            </a:extLst>
          </p:cNvPr>
          <p:cNvSpPr/>
          <p:nvPr/>
        </p:nvSpPr>
        <p:spPr>
          <a:xfrm>
            <a:off x="10390076" y="6487353"/>
            <a:ext cx="1728129" cy="385069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33492" y="723801"/>
            <a:ext cx="5881390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Использование триггеров</a:t>
            </a:r>
            <a:endParaRPr lang="en-US" sz="3708" dirty="0"/>
          </a:p>
        </p:txBody>
      </p:sp>
      <p:sp>
        <p:nvSpPr>
          <p:cNvPr id="5" name="Text 1"/>
          <p:cNvSpPr/>
          <p:nvPr/>
        </p:nvSpPr>
        <p:spPr>
          <a:xfrm>
            <a:off x="6462019" y="1786930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Определение</a:t>
            </a:r>
            <a:endParaRPr lang="en-US" sz="1833" dirty="0"/>
          </a:p>
        </p:txBody>
      </p:sp>
      <p:sp>
        <p:nvSpPr>
          <p:cNvPr id="6" name="Text 2"/>
          <p:cNvSpPr/>
          <p:nvPr/>
        </p:nvSpPr>
        <p:spPr>
          <a:xfrm>
            <a:off x="6462019" y="2195612"/>
            <a:ext cx="5068491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Создание триггера с помощью оператора CREATE TRIGGER.</a:t>
            </a:r>
            <a:endParaRPr lang="en-US" sz="1458" dirty="0"/>
          </a:p>
        </p:txBody>
      </p:sp>
      <p:sp>
        <p:nvSpPr>
          <p:cNvPr id="8" name="Text 3"/>
          <p:cNvSpPr/>
          <p:nvPr/>
        </p:nvSpPr>
        <p:spPr>
          <a:xfrm>
            <a:off x="6462019" y="329902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События</a:t>
            </a:r>
            <a:endParaRPr lang="en-US" sz="1833" dirty="0"/>
          </a:p>
        </p:txBody>
      </p:sp>
      <p:sp>
        <p:nvSpPr>
          <p:cNvPr id="9" name="Text 4"/>
          <p:cNvSpPr/>
          <p:nvPr/>
        </p:nvSpPr>
        <p:spPr>
          <a:xfrm>
            <a:off x="6462019" y="3707706"/>
            <a:ext cx="5068491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Привязка триггера к операциям INSERT, UPDATE или DELETE.</a:t>
            </a:r>
            <a:endParaRPr lang="en-US" sz="1458" dirty="0"/>
          </a:p>
        </p:txBody>
      </p:sp>
      <p:sp>
        <p:nvSpPr>
          <p:cNvPr id="11" name="Text 5"/>
          <p:cNvSpPr/>
          <p:nvPr/>
        </p:nvSpPr>
        <p:spPr>
          <a:xfrm>
            <a:off x="6462019" y="4811118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Логика</a:t>
            </a:r>
            <a:endParaRPr lang="en-US" sz="1833" dirty="0"/>
          </a:p>
        </p:txBody>
      </p:sp>
      <p:sp>
        <p:nvSpPr>
          <p:cNvPr id="12" name="Text 6"/>
          <p:cNvSpPr/>
          <p:nvPr/>
        </p:nvSpPr>
        <p:spPr>
          <a:xfrm>
            <a:off x="6462019" y="5219799"/>
            <a:ext cx="5068491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Написание кода триггера на языке программирования базы данных.</a:t>
            </a:r>
            <a:endParaRPr lang="en-US" sz="1458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965606F-50E2-4265-A759-4EFBC1B5DB00}"/>
              </a:ext>
            </a:extLst>
          </p:cNvPr>
          <p:cNvSpPr/>
          <p:nvPr/>
        </p:nvSpPr>
        <p:spPr>
          <a:xfrm>
            <a:off x="10612073" y="6400800"/>
            <a:ext cx="1579927" cy="4572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62B875-109D-4C8E-B61B-5579FB4A9070}"/>
              </a:ext>
            </a:extLst>
          </p:cNvPr>
          <p:cNvSpPr txBox="1"/>
          <p:nvPr/>
        </p:nvSpPr>
        <p:spPr>
          <a:xfrm>
            <a:off x="505436" y="218006"/>
            <a:ext cx="60946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+mj-lt"/>
              </a:rPr>
              <a:t>Пример хранимой процедуры в </a:t>
            </a:r>
            <a:r>
              <a:rPr lang="ru-RU" sz="2400" dirty="0" err="1">
                <a:latin typeface="+mj-lt"/>
              </a:rPr>
              <a:t>PostgreSQL</a:t>
            </a:r>
            <a:endParaRPr lang="ru-RU" sz="24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3C682C-95A2-4327-B58F-967234205CFE}"/>
              </a:ext>
            </a:extLst>
          </p:cNvPr>
          <p:cNvSpPr txBox="1"/>
          <p:nvPr/>
        </p:nvSpPr>
        <p:spPr>
          <a:xfrm>
            <a:off x="589326" y="1983093"/>
            <a:ext cx="609460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CREATE OR REPLACE FUNCTION </a:t>
            </a:r>
            <a:r>
              <a:rPr lang="ru-RU" dirty="0" err="1"/>
              <a:t>AddProduct</a:t>
            </a:r>
            <a:r>
              <a:rPr lang="ru-RU" dirty="0"/>
              <a:t>(</a:t>
            </a:r>
          </a:p>
          <a:p>
            <a:r>
              <a:rPr lang="ru-RU" dirty="0"/>
              <a:t>    </a:t>
            </a:r>
            <a:r>
              <a:rPr lang="ru-RU" dirty="0" err="1"/>
              <a:t>product_name</a:t>
            </a:r>
            <a:r>
              <a:rPr lang="ru-RU" dirty="0"/>
              <a:t> VARCHAR,</a:t>
            </a:r>
          </a:p>
          <a:p>
            <a:r>
              <a:rPr lang="ru-RU" dirty="0"/>
              <a:t>    </a:t>
            </a:r>
            <a:r>
              <a:rPr lang="ru-RU" dirty="0" err="1"/>
              <a:t>category_id</a:t>
            </a:r>
            <a:r>
              <a:rPr lang="ru-RU" dirty="0"/>
              <a:t> INT,</a:t>
            </a:r>
          </a:p>
          <a:p>
            <a:r>
              <a:rPr lang="ru-RU" dirty="0"/>
              <a:t>    </a:t>
            </a:r>
            <a:r>
              <a:rPr lang="ru-RU" dirty="0" err="1"/>
              <a:t>price</a:t>
            </a:r>
            <a:r>
              <a:rPr lang="ru-RU" dirty="0"/>
              <a:t> NUMERIC,</a:t>
            </a:r>
          </a:p>
          <a:p>
            <a:r>
              <a:rPr lang="ru-RU" dirty="0"/>
              <a:t>    </a:t>
            </a:r>
            <a:r>
              <a:rPr lang="ru-RU" dirty="0" err="1"/>
              <a:t>quantity</a:t>
            </a:r>
            <a:r>
              <a:rPr lang="ru-RU" dirty="0"/>
              <a:t> INT</a:t>
            </a:r>
          </a:p>
          <a:p>
            <a:r>
              <a:rPr lang="ru-RU" dirty="0"/>
              <a:t>)</a:t>
            </a:r>
          </a:p>
          <a:p>
            <a:r>
              <a:rPr lang="ru-RU" dirty="0"/>
              <a:t>RETURNS VOID AS $$</a:t>
            </a:r>
          </a:p>
          <a:p>
            <a:r>
              <a:rPr lang="ru-RU" dirty="0"/>
              <a:t>BEGIN</a:t>
            </a:r>
          </a:p>
          <a:p>
            <a:r>
              <a:rPr lang="ru-RU" dirty="0"/>
              <a:t>    INSERT INTO </a:t>
            </a:r>
            <a:r>
              <a:rPr lang="ru-RU" dirty="0" err="1"/>
              <a:t>products</a:t>
            </a:r>
            <a:r>
              <a:rPr lang="ru-RU" dirty="0"/>
              <a:t> (</a:t>
            </a:r>
            <a:r>
              <a:rPr lang="ru-RU" dirty="0" err="1"/>
              <a:t>product_name</a:t>
            </a:r>
            <a:r>
              <a:rPr lang="ru-RU" dirty="0"/>
              <a:t>, </a:t>
            </a:r>
            <a:r>
              <a:rPr lang="ru-RU" dirty="0" err="1"/>
              <a:t>category_id</a:t>
            </a:r>
            <a:r>
              <a:rPr lang="ru-RU" dirty="0"/>
              <a:t>, </a:t>
            </a:r>
            <a:r>
              <a:rPr lang="ru-RU" dirty="0" err="1"/>
              <a:t>price</a:t>
            </a:r>
            <a:r>
              <a:rPr lang="ru-RU" dirty="0"/>
              <a:t>, </a:t>
            </a:r>
            <a:r>
              <a:rPr lang="ru-RU" dirty="0" err="1"/>
              <a:t>quantity</a:t>
            </a:r>
            <a:r>
              <a:rPr lang="ru-RU" dirty="0"/>
              <a:t>)</a:t>
            </a:r>
          </a:p>
          <a:p>
            <a:r>
              <a:rPr lang="ru-RU" dirty="0"/>
              <a:t>    VALUES (</a:t>
            </a:r>
            <a:r>
              <a:rPr lang="ru-RU" dirty="0" err="1"/>
              <a:t>product_name</a:t>
            </a:r>
            <a:r>
              <a:rPr lang="ru-RU" dirty="0"/>
              <a:t>, </a:t>
            </a:r>
            <a:r>
              <a:rPr lang="ru-RU" dirty="0" err="1"/>
              <a:t>category_id</a:t>
            </a:r>
            <a:r>
              <a:rPr lang="ru-RU" dirty="0"/>
              <a:t>, </a:t>
            </a:r>
            <a:r>
              <a:rPr lang="ru-RU" dirty="0" err="1"/>
              <a:t>price</a:t>
            </a:r>
            <a:r>
              <a:rPr lang="ru-RU" dirty="0"/>
              <a:t>, </a:t>
            </a:r>
            <a:r>
              <a:rPr lang="ru-RU" dirty="0" err="1"/>
              <a:t>quantity</a:t>
            </a:r>
            <a:r>
              <a:rPr lang="ru-RU" dirty="0"/>
              <a:t>);</a:t>
            </a:r>
          </a:p>
          <a:p>
            <a:r>
              <a:rPr lang="ru-RU" dirty="0"/>
              <a:t>END;</a:t>
            </a:r>
          </a:p>
          <a:p>
            <a:r>
              <a:rPr lang="ru-RU" dirty="0"/>
              <a:t>$$ LANGUAGE </a:t>
            </a:r>
            <a:r>
              <a:rPr lang="ru-RU" dirty="0" err="1"/>
              <a:t>plpgsql</a:t>
            </a:r>
            <a:r>
              <a:rPr lang="ru-RU" dirty="0"/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830C4-D984-47BC-8E28-15316D67D521}"/>
              </a:ext>
            </a:extLst>
          </p:cNvPr>
          <p:cNvSpPr txBox="1"/>
          <p:nvPr/>
        </p:nvSpPr>
        <p:spPr>
          <a:xfrm>
            <a:off x="589326" y="5801016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SELECT </a:t>
            </a:r>
            <a:r>
              <a:rPr lang="ru-RU" dirty="0" err="1"/>
              <a:t>AddProduct</a:t>
            </a:r>
            <a:r>
              <a:rPr lang="ru-RU" dirty="0"/>
              <a:t>('Парфюм', 2, 49.99, 100);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8CFFF9-6E63-4317-BB52-67797E6471BD}"/>
              </a:ext>
            </a:extLst>
          </p:cNvPr>
          <p:cNvSpPr txBox="1"/>
          <p:nvPr/>
        </p:nvSpPr>
        <p:spPr>
          <a:xfrm>
            <a:off x="589326" y="904588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1. </a:t>
            </a:r>
            <a:r>
              <a:rPr lang="ru-RU" b="1" dirty="0"/>
              <a:t>Создание хранимой процедуры для добавления товара в каталог: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F9356E-0A82-4890-A1D6-482BF2C1D31C}"/>
              </a:ext>
            </a:extLst>
          </p:cNvPr>
          <p:cNvSpPr txBox="1"/>
          <p:nvPr/>
        </p:nvSpPr>
        <p:spPr>
          <a:xfrm>
            <a:off x="6822347" y="904588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2. </a:t>
            </a:r>
            <a:r>
              <a:rPr lang="ru-RU" b="1" dirty="0"/>
              <a:t>Хранимая процедура для обновления статуса сотрудника: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F9B0D1-E20D-492D-87AC-B57AE8DF6C1C}"/>
              </a:ext>
            </a:extLst>
          </p:cNvPr>
          <p:cNvSpPr txBox="1"/>
          <p:nvPr/>
        </p:nvSpPr>
        <p:spPr>
          <a:xfrm>
            <a:off x="6686025" y="1859339"/>
            <a:ext cx="645952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CREATE OR REPLACE FUNCTION </a:t>
            </a:r>
            <a:r>
              <a:rPr lang="ru-RU" dirty="0" err="1"/>
              <a:t>UpdateEmployeeStatus</a:t>
            </a:r>
            <a:r>
              <a:rPr lang="ru-RU" dirty="0"/>
              <a:t>(</a:t>
            </a:r>
          </a:p>
          <a:p>
            <a:r>
              <a:rPr lang="ru-RU" dirty="0"/>
              <a:t>    </a:t>
            </a:r>
            <a:r>
              <a:rPr lang="ru-RU" dirty="0" err="1"/>
              <a:t>employee_id</a:t>
            </a:r>
            <a:r>
              <a:rPr lang="ru-RU" dirty="0"/>
              <a:t> INT,</a:t>
            </a:r>
          </a:p>
          <a:p>
            <a:r>
              <a:rPr lang="ru-RU" dirty="0"/>
              <a:t>    </a:t>
            </a:r>
            <a:r>
              <a:rPr lang="ru-RU" dirty="0" err="1"/>
              <a:t>new_status</a:t>
            </a:r>
            <a:r>
              <a:rPr lang="ru-RU" dirty="0"/>
              <a:t> VARCHAR</a:t>
            </a:r>
          </a:p>
          <a:p>
            <a:r>
              <a:rPr lang="ru-RU" dirty="0"/>
              <a:t>)</a:t>
            </a:r>
          </a:p>
          <a:p>
            <a:r>
              <a:rPr lang="ru-RU" dirty="0"/>
              <a:t>RETURNS VOID AS $$</a:t>
            </a:r>
          </a:p>
          <a:p>
            <a:r>
              <a:rPr lang="ru-RU" dirty="0"/>
              <a:t>BEGIN</a:t>
            </a:r>
          </a:p>
          <a:p>
            <a:r>
              <a:rPr lang="ru-RU" dirty="0"/>
              <a:t>    UPDATE </a:t>
            </a:r>
            <a:r>
              <a:rPr lang="ru-RU" dirty="0" err="1"/>
              <a:t>employees</a:t>
            </a:r>
            <a:endParaRPr lang="ru-RU" dirty="0"/>
          </a:p>
          <a:p>
            <a:r>
              <a:rPr lang="ru-RU" dirty="0"/>
              <a:t>    SET </a:t>
            </a:r>
            <a:r>
              <a:rPr lang="ru-RU" dirty="0" err="1"/>
              <a:t>status</a:t>
            </a:r>
            <a:r>
              <a:rPr lang="ru-RU" dirty="0"/>
              <a:t> = </a:t>
            </a:r>
            <a:r>
              <a:rPr lang="ru-RU" dirty="0" err="1"/>
              <a:t>new_status</a:t>
            </a:r>
            <a:endParaRPr lang="ru-RU" dirty="0"/>
          </a:p>
          <a:p>
            <a:r>
              <a:rPr lang="ru-RU" dirty="0"/>
              <a:t>    WHERE </a:t>
            </a:r>
            <a:r>
              <a:rPr lang="ru-RU" dirty="0" err="1"/>
              <a:t>employee_id</a:t>
            </a:r>
            <a:r>
              <a:rPr lang="ru-RU" dirty="0"/>
              <a:t> = </a:t>
            </a:r>
            <a:r>
              <a:rPr lang="ru-RU" dirty="0" err="1"/>
              <a:t>employee_id</a:t>
            </a:r>
            <a:r>
              <a:rPr lang="ru-RU" dirty="0"/>
              <a:t>;</a:t>
            </a:r>
          </a:p>
          <a:p>
            <a:r>
              <a:rPr lang="ru-RU" dirty="0"/>
              <a:t>END;</a:t>
            </a:r>
          </a:p>
          <a:p>
            <a:r>
              <a:rPr lang="ru-RU" dirty="0"/>
              <a:t>$$ LANGUAGE </a:t>
            </a:r>
            <a:r>
              <a:rPr lang="ru-RU" dirty="0" err="1"/>
              <a:t>plpgsql</a:t>
            </a:r>
            <a:r>
              <a:rPr lang="ru-RU" dirty="0"/>
              <a:t>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53503F-839F-4075-A0C3-0086B0BD175F}"/>
              </a:ext>
            </a:extLst>
          </p:cNvPr>
          <p:cNvSpPr txBox="1"/>
          <p:nvPr/>
        </p:nvSpPr>
        <p:spPr>
          <a:xfrm>
            <a:off x="6751040" y="5307080"/>
            <a:ext cx="65727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SELECT </a:t>
            </a:r>
            <a:r>
              <a:rPr lang="ru-RU" dirty="0" err="1"/>
              <a:t>UpdateEmployeeStatus</a:t>
            </a:r>
            <a:r>
              <a:rPr lang="ru-RU" dirty="0"/>
              <a:t>(5, 'Уволен');</a:t>
            </a:r>
          </a:p>
        </p:txBody>
      </p:sp>
    </p:spTree>
    <p:extLst>
      <p:ext uri="{BB962C8B-B14F-4D97-AF65-F5344CB8AC3E}">
        <p14:creationId xmlns:p14="http://schemas.microsoft.com/office/powerpoint/2010/main" val="1112241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8DA32B-F4A1-47DC-9B55-FF97C0946A4F}"/>
              </a:ext>
            </a:extLst>
          </p:cNvPr>
          <p:cNvSpPr txBox="1"/>
          <p:nvPr/>
        </p:nvSpPr>
        <p:spPr>
          <a:xfrm>
            <a:off x="4445949" y="51768"/>
            <a:ext cx="6097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Пример триггеров в </a:t>
            </a:r>
            <a:r>
              <a:rPr lang="en-US" dirty="0">
                <a:latin typeface="+mj-lt"/>
              </a:rPr>
              <a:t>PostgreSQL</a:t>
            </a:r>
            <a:endParaRPr lang="ru-RU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8D1B7-66AA-4FB0-B44A-2BF3C151A6D0}"/>
              </a:ext>
            </a:extLst>
          </p:cNvPr>
          <p:cNvSpPr txBox="1"/>
          <p:nvPr/>
        </p:nvSpPr>
        <p:spPr>
          <a:xfrm>
            <a:off x="220054" y="800606"/>
            <a:ext cx="60974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+mj-lt"/>
              </a:rPr>
              <a:t>1. Создание триггера для ведения журнала изменений статуса сотрудника: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6C89E1-2E53-4AE3-AB75-E738F9EEA7A8}"/>
              </a:ext>
            </a:extLst>
          </p:cNvPr>
          <p:cNvSpPr txBox="1"/>
          <p:nvPr/>
        </p:nvSpPr>
        <p:spPr>
          <a:xfrm>
            <a:off x="339695" y="1697628"/>
            <a:ext cx="476214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CREATE TABLE </a:t>
            </a:r>
            <a:r>
              <a:rPr lang="ru-RU" dirty="0" err="1">
                <a:latin typeface="+mj-lt"/>
              </a:rPr>
              <a:t>employee_status_log</a:t>
            </a:r>
            <a:r>
              <a:rPr lang="ru-RU" dirty="0">
                <a:latin typeface="+mj-lt"/>
              </a:rPr>
              <a:t> (</a:t>
            </a:r>
          </a:p>
          <a:p>
            <a:r>
              <a:rPr lang="ru-RU" dirty="0">
                <a:latin typeface="+mj-lt"/>
              </a:rPr>
              <a:t>    </a:t>
            </a:r>
            <a:r>
              <a:rPr lang="ru-RU" dirty="0" err="1">
                <a:latin typeface="+mj-lt"/>
              </a:rPr>
              <a:t>log_id</a:t>
            </a:r>
            <a:r>
              <a:rPr lang="ru-RU" dirty="0">
                <a:latin typeface="+mj-lt"/>
              </a:rPr>
              <a:t> SERIAL PRIMARY KEY,</a:t>
            </a:r>
          </a:p>
          <a:p>
            <a:r>
              <a:rPr lang="ru-RU" dirty="0">
                <a:latin typeface="+mj-lt"/>
              </a:rPr>
              <a:t>    </a:t>
            </a:r>
            <a:r>
              <a:rPr lang="ru-RU" dirty="0" err="1">
                <a:latin typeface="+mj-lt"/>
              </a:rPr>
              <a:t>employee_id</a:t>
            </a:r>
            <a:r>
              <a:rPr lang="ru-RU" dirty="0">
                <a:latin typeface="+mj-lt"/>
              </a:rPr>
              <a:t> INT,</a:t>
            </a:r>
          </a:p>
          <a:p>
            <a:r>
              <a:rPr lang="ru-RU" dirty="0">
                <a:latin typeface="+mj-lt"/>
              </a:rPr>
              <a:t>    </a:t>
            </a:r>
            <a:r>
              <a:rPr lang="ru-RU" dirty="0" err="1">
                <a:latin typeface="+mj-lt"/>
              </a:rPr>
              <a:t>old_status</a:t>
            </a:r>
            <a:r>
              <a:rPr lang="ru-RU" dirty="0">
                <a:latin typeface="+mj-lt"/>
              </a:rPr>
              <a:t> VARCHAR,</a:t>
            </a:r>
          </a:p>
          <a:p>
            <a:r>
              <a:rPr lang="ru-RU" dirty="0">
                <a:latin typeface="+mj-lt"/>
              </a:rPr>
              <a:t>    </a:t>
            </a:r>
            <a:r>
              <a:rPr lang="ru-RU" dirty="0" err="1">
                <a:latin typeface="+mj-lt"/>
              </a:rPr>
              <a:t>new_status</a:t>
            </a:r>
            <a:r>
              <a:rPr lang="ru-RU" dirty="0">
                <a:latin typeface="+mj-lt"/>
              </a:rPr>
              <a:t> VARCHAR,</a:t>
            </a:r>
          </a:p>
          <a:p>
            <a:r>
              <a:rPr lang="ru-RU" dirty="0">
                <a:latin typeface="+mj-lt"/>
              </a:rPr>
              <a:t>    </a:t>
            </a:r>
            <a:r>
              <a:rPr lang="ru-RU" dirty="0" err="1">
                <a:latin typeface="+mj-lt"/>
              </a:rPr>
              <a:t>changed_at</a:t>
            </a:r>
            <a:r>
              <a:rPr lang="ru-RU" dirty="0">
                <a:latin typeface="+mj-lt"/>
              </a:rPr>
              <a:t> TIMESTAMP DEFAULT CURRENT_TIMESTAMP</a:t>
            </a:r>
          </a:p>
          <a:p>
            <a:r>
              <a:rPr lang="ru-RU" dirty="0">
                <a:latin typeface="+mj-lt"/>
              </a:rPr>
              <a:t>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533F0E-8646-4C84-A93D-1395B4A7F8FC}"/>
              </a:ext>
            </a:extLst>
          </p:cNvPr>
          <p:cNvSpPr txBox="1"/>
          <p:nvPr/>
        </p:nvSpPr>
        <p:spPr>
          <a:xfrm>
            <a:off x="6096000" y="1446937"/>
            <a:ext cx="609742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CREATE OR REPLACE FUNCTION </a:t>
            </a:r>
            <a:r>
              <a:rPr lang="ru-RU" dirty="0" err="1">
                <a:latin typeface="+mj-lt"/>
              </a:rPr>
              <a:t>LogEmployeeStatusChange</a:t>
            </a:r>
            <a:r>
              <a:rPr lang="ru-RU" dirty="0">
                <a:latin typeface="+mj-lt"/>
              </a:rPr>
              <a:t>()</a:t>
            </a:r>
          </a:p>
          <a:p>
            <a:r>
              <a:rPr lang="ru-RU" dirty="0">
                <a:latin typeface="+mj-lt"/>
              </a:rPr>
              <a:t>RETURNS TRIGGER AS $$</a:t>
            </a:r>
          </a:p>
          <a:p>
            <a:r>
              <a:rPr lang="ru-RU" dirty="0">
                <a:latin typeface="+mj-lt"/>
              </a:rPr>
              <a:t>BEGIN</a:t>
            </a:r>
          </a:p>
          <a:p>
            <a:r>
              <a:rPr lang="ru-RU" dirty="0">
                <a:latin typeface="+mj-lt"/>
              </a:rPr>
              <a:t>    INSERT INTO </a:t>
            </a:r>
            <a:r>
              <a:rPr lang="ru-RU" dirty="0" err="1">
                <a:latin typeface="+mj-lt"/>
              </a:rPr>
              <a:t>employee_status_log</a:t>
            </a:r>
            <a:r>
              <a:rPr lang="ru-RU" dirty="0">
                <a:latin typeface="+mj-lt"/>
              </a:rPr>
              <a:t> (</a:t>
            </a:r>
            <a:r>
              <a:rPr lang="ru-RU" dirty="0" err="1">
                <a:latin typeface="+mj-lt"/>
              </a:rPr>
              <a:t>employee_id</a:t>
            </a:r>
            <a:r>
              <a:rPr lang="ru-RU" dirty="0">
                <a:latin typeface="+mj-lt"/>
              </a:rPr>
              <a:t>, </a:t>
            </a:r>
            <a:r>
              <a:rPr lang="ru-RU" dirty="0" err="1">
                <a:latin typeface="+mj-lt"/>
              </a:rPr>
              <a:t>old_status</a:t>
            </a:r>
            <a:r>
              <a:rPr lang="ru-RU" dirty="0">
                <a:latin typeface="+mj-lt"/>
              </a:rPr>
              <a:t>, </a:t>
            </a:r>
            <a:r>
              <a:rPr lang="ru-RU" dirty="0" err="1">
                <a:latin typeface="+mj-lt"/>
              </a:rPr>
              <a:t>new_status</a:t>
            </a:r>
            <a:r>
              <a:rPr lang="ru-RU" dirty="0">
                <a:latin typeface="+mj-lt"/>
              </a:rPr>
              <a:t>)</a:t>
            </a:r>
          </a:p>
          <a:p>
            <a:r>
              <a:rPr lang="ru-RU" dirty="0">
                <a:latin typeface="+mj-lt"/>
              </a:rPr>
              <a:t>    VALUES (</a:t>
            </a:r>
            <a:r>
              <a:rPr lang="ru-RU" dirty="0" err="1">
                <a:latin typeface="+mj-lt"/>
              </a:rPr>
              <a:t>OLD.employee_id</a:t>
            </a:r>
            <a:r>
              <a:rPr lang="ru-RU" dirty="0">
                <a:latin typeface="+mj-lt"/>
              </a:rPr>
              <a:t>, </a:t>
            </a:r>
            <a:r>
              <a:rPr lang="ru-RU" dirty="0" err="1">
                <a:latin typeface="+mj-lt"/>
              </a:rPr>
              <a:t>OLD.status</a:t>
            </a:r>
            <a:r>
              <a:rPr lang="ru-RU" dirty="0">
                <a:latin typeface="+mj-lt"/>
              </a:rPr>
              <a:t>, </a:t>
            </a:r>
            <a:r>
              <a:rPr lang="ru-RU" dirty="0" err="1">
                <a:latin typeface="+mj-lt"/>
              </a:rPr>
              <a:t>NEW.status</a:t>
            </a:r>
            <a:r>
              <a:rPr lang="ru-RU" dirty="0">
                <a:latin typeface="+mj-lt"/>
              </a:rPr>
              <a:t>);</a:t>
            </a:r>
          </a:p>
          <a:p>
            <a:r>
              <a:rPr lang="ru-RU" dirty="0">
                <a:latin typeface="+mj-lt"/>
              </a:rPr>
              <a:t>    RETURN NEW;</a:t>
            </a:r>
          </a:p>
          <a:p>
            <a:r>
              <a:rPr lang="ru-RU" dirty="0">
                <a:latin typeface="+mj-lt"/>
              </a:rPr>
              <a:t>END;</a:t>
            </a:r>
          </a:p>
          <a:p>
            <a:r>
              <a:rPr lang="ru-RU" dirty="0">
                <a:latin typeface="+mj-lt"/>
              </a:rPr>
              <a:t>$$ LANGUAGE </a:t>
            </a:r>
            <a:r>
              <a:rPr lang="ru-RU" dirty="0" err="1">
                <a:latin typeface="+mj-lt"/>
              </a:rPr>
              <a:t>plpgsql</a:t>
            </a:r>
            <a:r>
              <a:rPr lang="ru-RU" dirty="0">
                <a:latin typeface="+mj-lt"/>
              </a:rPr>
              <a:t>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8802FB-4143-419A-ACB2-710A99B72D70}"/>
              </a:ext>
            </a:extLst>
          </p:cNvPr>
          <p:cNvSpPr txBox="1"/>
          <p:nvPr/>
        </p:nvSpPr>
        <p:spPr>
          <a:xfrm>
            <a:off x="6317478" y="800606"/>
            <a:ext cx="61230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+mj-lt"/>
              </a:rPr>
              <a:t>Создание триггерной функции: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27F8E6-DDB7-487E-8B9A-C14C230A0065}"/>
              </a:ext>
            </a:extLst>
          </p:cNvPr>
          <p:cNvSpPr txBox="1"/>
          <p:nvPr/>
        </p:nvSpPr>
        <p:spPr>
          <a:xfrm>
            <a:off x="339695" y="4533900"/>
            <a:ext cx="622133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CREATE TRIGGER </a:t>
            </a:r>
            <a:r>
              <a:rPr lang="ru-RU" dirty="0" err="1">
                <a:latin typeface="+mj-lt"/>
              </a:rPr>
              <a:t>EmployeeStatusTrigger</a:t>
            </a: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AFTER UPDATE OF </a:t>
            </a:r>
            <a:r>
              <a:rPr lang="ru-RU" dirty="0" err="1">
                <a:latin typeface="+mj-lt"/>
              </a:rPr>
              <a:t>status</a:t>
            </a: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ON </a:t>
            </a:r>
            <a:r>
              <a:rPr lang="ru-RU" dirty="0" err="1">
                <a:latin typeface="+mj-lt"/>
              </a:rPr>
              <a:t>employees</a:t>
            </a: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FOR EACH ROW</a:t>
            </a:r>
          </a:p>
          <a:p>
            <a:r>
              <a:rPr lang="ru-RU" dirty="0">
                <a:latin typeface="+mj-lt"/>
              </a:rPr>
              <a:t>WHEN (</a:t>
            </a:r>
            <a:r>
              <a:rPr lang="ru-RU" dirty="0" err="1">
                <a:latin typeface="+mj-lt"/>
              </a:rPr>
              <a:t>OLD.status</a:t>
            </a:r>
            <a:r>
              <a:rPr lang="ru-RU" dirty="0">
                <a:latin typeface="+mj-lt"/>
              </a:rPr>
              <a:t> IS DISTINCT FROM </a:t>
            </a:r>
            <a:r>
              <a:rPr lang="ru-RU" dirty="0" err="1">
                <a:latin typeface="+mj-lt"/>
              </a:rPr>
              <a:t>NEW.status</a:t>
            </a:r>
            <a:r>
              <a:rPr lang="ru-RU" dirty="0">
                <a:latin typeface="+mj-lt"/>
              </a:rPr>
              <a:t>)</a:t>
            </a:r>
          </a:p>
          <a:p>
            <a:r>
              <a:rPr lang="ru-RU" dirty="0">
                <a:latin typeface="+mj-lt"/>
              </a:rPr>
              <a:t>EXECUTE FUNCTION </a:t>
            </a:r>
            <a:r>
              <a:rPr lang="ru-RU" dirty="0" err="1">
                <a:latin typeface="+mj-lt"/>
              </a:rPr>
              <a:t>LogEmployeeStatusChange</a:t>
            </a:r>
            <a:r>
              <a:rPr lang="ru-RU" dirty="0">
                <a:latin typeface="+mj-lt"/>
              </a:rPr>
              <a:t>();</a:t>
            </a: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F3E6E95A-022A-4A86-9BD8-AD9A52F658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776" y="419256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Создание триггера:</a:t>
            </a:r>
            <a:endParaRPr kumimoji="0" lang="ru-RU" altLang="ru-RU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9EE0C97D-91DA-494C-B126-ADE1F2470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7478" y="4949398"/>
            <a:ext cx="513115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Теперь каждый раз, когда статус сотрудника обновляется, триггер автоматически записывает изменения в таблицу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employee_status_log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36970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33492" y="1940520"/>
            <a:ext cx="6297018" cy="1181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 err="1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Заключение</a:t>
            </a:r>
            <a:r>
              <a:rPr lang="ru-RU" sz="3708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 хранимые процедуры и триггеры</a:t>
            </a:r>
            <a:endParaRPr lang="en-US" sz="3708" dirty="0"/>
          </a:p>
        </p:txBody>
      </p:sp>
      <p:sp>
        <p:nvSpPr>
          <p:cNvPr id="4" name="Text 1"/>
          <p:cNvSpPr/>
          <p:nvPr/>
        </p:nvSpPr>
        <p:spPr>
          <a:xfrm>
            <a:off x="5233492" y="3405287"/>
            <a:ext cx="6297018" cy="1512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ru-RU" sz="1600" b="1" dirty="0"/>
              <a:t>Заключение: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600" b="1" dirty="0"/>
              <a:t>Хранимые процедуры (функции)</a:t>
            </a:r>
            <a:r>
              <a:rPr lang="ru-RU" sz="1600" dirty="0"/>
              <a:t> в </a:t>
            </a:r>
            <a:r>
              <a:rPr lang="ru-RU" sz="1600" dirty="0" err="1"/>
              <a:t>PostgreSQL</a:t>
            </a:r>
            <a:r>
              <a:rPr lang="ru-RU" sz="1600" dirty="0"/>
              <a:t> позволяют выполнять сложные SQL-операции и бизнес-логику.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600" b="1" dirty="0"/>
              <a:t>Триггеры</a:t>
            </a:r>
            <a:r>
              <a:rPr lang="ru-RU" sz="1600" dirty="0"/>
              <a:t> используются для автоматизации реакций на события в базе данных, такие как изменения данных или их удаление.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A53FAEB-6267-48A0-B304-B417B3496C27}"/>
              </a:ext>
            </a:extLst>
          </p:cNvPr>
          <p:cNvSpPr/>
          <p:nvPr/>
        </p:nvSpPr>
        <p:spPr>
          <a:xfrm>
            <a:off x="10612073" y="6400800"/>
            <a:ext cx="1579927" cy="4572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9FBE5A-70BE-48CC-8055-FEB0A92AB604}"/>
              </a:ext>
            </a:extLst>
          </p:cNvPr>
          <p:cNvSpPr txBox="1"/>
          <p:nvPr/>
        </p:nvSpPr>
        <p:spPr>
          <a:xfrm>
            <a:off x="4819650" y="0"/>
            <a:ext cx="1654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696F40-9F1E-4234-9078-F8BEA3F5EF58}"/>
              </a:ext>
            </a:extLst>
          </p:cNvPr>
          <p:cNvSpPr txBox="1"/>
          <p:nvPr/>
        </p:nvSpPr>
        <p:spPr>
          <a:xfrm>
            <a:off x="106370" y="523220"/>
            <a:ext cx="1208563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kern="1200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Краткое описание:</a:t>
            </a:r>
          </a:p>
          <a:p>
            <a:r>
              <a:rPr lang="ru-RU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Эффективная работа современных информационных систем зависит от правильного подбора аппаратных и программных компонентов для клиентских и серверных систем. Актуальность темы:</a:t>
            </a:r>
          </a:p>
          <a:p>
            <a:r>
              <a:rPr lang="ru-RU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1) Рост объёмов данных</a:t>
            </a:r>
          </a:p>
          <a:p>
            <a:r>
              <a:rPr lang="ru-RU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Постоянно растущие объёмы цифровой информации требуют более производительных ИТ-систем.</a:t>
            </a:r>
          </a:p>
          <a:p>
            <a:r>
              <a:rPr lang="ru-RU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2) Высокая нагрузка на сеть</a:t>
            </a:r>
          </a:p>
          <a:p>
            <a:r>
              <a:rPr lang="ru-RU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Распределённые приложения и мобильные устройства создают интенсивный сетевой трафик.</a:t>
            </a:r>
          </a:p>
          <a:p>
            <a:r>
              <a:rPr lang="ru-RU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3) Необходимость отказоустойчивости</a:t>
            </a:r>
          </a:p>
          <a:p>
            <a:r>
              <a:rPr lang="ru-RU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Бизнес-процессы зависят от бесперебойной работы ИТ-инфраструктуры.</a:t>
            </a:r>
          </a:p>
          <a:p>
            <a:r>
              <a:rPr lang="ru-RU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Цель: </a:t>
            </a:r>
          </a:p>
          <a:p>
            <a:r>
              <a:rPr lang="ru-RU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Ознакомить аудиторию с основными аспектами администрирования баз данных. − Показать роль и обязанности администратора баз данных. − Продемонстрировать инструменты и методы, используемые в администрировании.</a:t>
            </a:r>
          </a:p>
          <a:p>
            <a:r>
              <a:rPr lang="ru-RU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Задача: </a:t>
            </a:r>
          </a:p>
          <a:p>
            <a:r>
              <a:rPr lang="ru-RU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Сформировать представление о базовых концепциях и терминологии администрирования баз данных. − Раскрыть основные обязанности администратора баз данных. − Продемонстрировать использование основных утилит администрирования. − Объяснить режимы запуска и останова базы данных. − Рассмотреть управление пользователями, привилегиями и схемами. − Описать структуру хранения данных и механизмы доступа. − Проанализировать аппаратное обеспечение и программное обеспечение, необходимое для администрирования. − Рассказать о безопасности и аудите баз данных.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1739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1">
            <a:extLst>
              <a:ext uri="{FF2B5EF4-FFF2-40B4-BE49-F238E27FC236}">
                <a16:creationId xmlns:a16="http://schemas.microsoft.com/office/drawing/2014/main" id="{AE24E25C-91EA-48EC-813A-3F97BCDEF20E}"/>
              </a:ext>
            </a:extLst>
          </p:cNvPr>
          <p:cNvSpPr/>
          <p:nvPr/>
        </p:nvSpPr>
        <p:spPr>
          <a:xfrm>
            <a:off x="192592" y="710918"/>
            <a:ext cx="5698069" cy="5391499"/>
          </a:xfrm>
          <a:prstGeom prst="roundRect">
            <a:avLst>
              <a:gd name="adj" fmla="val 1420"/>
            </a:avLst>
          </a:prstGeom>
          <a:solidFill>
            <a:srgbClr val="3C3C3A"/>
          </a:solidFill>
          <a:ln/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2213E4-CDC2-4BAB-A8E5-3ABA5BFEB9F4}"/>
              </a:ext>
            </a:extLst>
          </p:cNvPr>
          <p:cNvSpPr txBox="1"/>
          <p:nvPr/>
        </p:nvSpPr>
        <p:spPr>
          <a:xfrm>
            <a:off x="3638436" y="-5330"/>
            <a:ext cx="4812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Что такое аппаратный сервер?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3AC28-8AF3-43F8-83B8-D5DD7068341F}"/>
              </a:ext>
            </a:extLst>
          </p:cNvPr>
          <p:cNvSpPr txBox="1"/>
          <p:nvPr/>
        </p:nvSpPr>
        <p:spPr>
          <a:xfrm>
            <a:off x="192592" y="684040"/>
            <a:ext cx="562813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ru-RU" b="0" i="0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Слово “сервер” происходит от понятия(обслуживать/служить).Сервера созданы для одновременной поддержки большого числа пользователей и запуска множества приложений.</a:t>
            </a:r>
          </a:p>
          <a:p>
            <a:pPr algn="l" fontAlgn="base"/>
            <a:endParaRPr lang="ru-RU" b="0" i="0" dirty="0">
              <a:effectLst/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 fontAlgn="base"/>
            <a:r>
              <a:rPr lang="ru-RU" b="0" i="0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когда вы ищите картинки с котиками в интернете, смотрите фильм на </a:t>
            </a:r>
            <a:r>
              <a:rPr lang="ru-RU" b="0" i="0" dirty="0" err="1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Netflix</a:t>
            </a:r>
            <a:r>
              <a:rPr lang="ru-RU" b="0" i="0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, получаете поздравления от родственников в </a:t>
            </a:r>
            <a:r>
              <a:rPr lang="ru-RU" b="0" i="0" dirty="0" err="1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WhatsApp</a:t>
            </a:r>
            <a:r>
              <a:rPr lang="ru-RU" b="0" i="0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, вы взаимодействуете с серверами (и далеко не с одним), которые находятся где-то далеко.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9C6FAD1-8438-4B0B-B55E-BA8E0FF3D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587" y="1559293"/>
            <a:ext cx="5813821" cy="34439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BA017F2-C543-4E7F-9C99-0A14162C2273}"/>
              </a:ext>
            </a:extLst>
          </p:cNvPr>
          <p:cNvSpPr txBox="1"/>
          <p:nvPr/>
        </p:nvSpPr>
        <p:spPr>
          <a:xfrm>
            <a:off x="192592" y="4127238"/>
            <a:ext cx="581382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effectLst/>
                <a:latin typeface="+mj-lt"/>
              </a:rPr>
              <a:t>Аппаратный сервер – это отдельный физический компьютер, спроектированный для выполнения тяжелых специализированных задач с минимальным вмешательством человека и максимальной отказоустойчивостью.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210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BF440A-12FC-4F82-B71C-7E36DE1E39B0}"/>
              </a:ext>
            </a:extLst>
          </p:cNvPr>
          <p:cNvSpPr txBox="1"/>
          <p:nvPr/>
        </p:nvSpPr>
        <p:spPr>
          <a:xfrm>
            <a:off x="165233" y="751344"/>
            <a:ext cx="611525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ru-RU" b="0" i="0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1. Решение специализированных задач: анализ и планирование торговых операций, автоматизация управленческого учёта, разделение доступа к данным, хранение баз 1С и т.д.;</a:t>
            </a:r>
          </a:p>
          <a:p>
            <a:pPr fontAlgn="base"/>
            <a:endParaRPr lang="ru-RU" b="0" i="0" dirty="0">
              <a:effectLst/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fontAlgn="base"/>
            <a:r>
              <a:rPr lang="ru-RU" b="0" i="0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2.Запуск приложений, которые имеют повышенные требования к ресурсам, например: сложное 3D-моделирование в BIM (Building Information </a:t>
            </a:r>
            <a:r>
              <a:rPr lang="ru-RU" b="0" i="0" dirty="0" err="1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Modeling</a:t>
            </a:r>
            <a:r>
              <a:rPr lang="ru-RU" b="0" i="0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), виртуализация, платформа для веб-сервера крупного интернет-магазина и т.д.;</a:t>
            </a:r>
          </a:p>
          <a:p>
            <a:pPr fontAlgn="base"/>
            <a:endParaRPr lang="ru-RU" b="0" i="0" dirty="0">
              <a:effectLst/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fontAlgn="base"/>
            <a:r>
              <a:rPr lang="ru-RU" b="0" i="0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3. Запуск приложений, которые не могут выполняться на одном компьютере (например, две конфликтующие версии одной программы). В крупных компаниях есть серверная. В ней 24/7 работает один или несколько физических серверов. А ПК, напротив, в конце рабочего дня выключают. Поэтому серверы выключаются только в случаях, когда необходим ремонт или модернизация.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fontAlgn="base"/>
            <a:endParaRPr lang="ru-RU" b="0" i="0" dirty="0">
              <a:effectLst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4B5177-6AA4-4F6F-94BB-B068D9FEEC05}"/>
              </a:ext>
            </a:extLst>
          </p:cNvPr>
          <p:cNvSpPr txBox="1"/>
          <p:nvPr/>
        </p:nvSpPr>
        <p:spPr>
          <a:xfrm>
            <a:off x="3116179" y="99279"/>
            <a:ext cx="8087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Для чего нужен аппаратный сервер?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332877A-0140-4C51-BD94-436696C8D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622" y="840424"/>
            <a:ext cx="5037221" cy="5469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438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74457" y="567730"/>
            <a:ext cx="6415088" cy="2151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208"/>
              </a:lnSpc>
            </a:pPr>
            <a:r>
              <a:rPr lang="en-US" sz="3375" dirty="0">
                <a:solidFill>
                  <a:srgbClr val="EDEDE8"/>
                </a:solidFill>
                <a:latin typeface="Calibri Light" panose="020F0302020204030204" pitchFamily="34" charset="0"/>
                <a:ea typeface="Tomorrow Semi Bold" pitchFamily="34" charset="-122"/>
                <a:cs typeface="Calibri Light" panose="020F0302020204030204" pitchFamily="34" charset="0"/>
              </a:rPr>
              <a:t>Рекомендуемые конфигурации для клиентских и серверных систем</a:t>
            </a:r>
            <a:endParaRPr lang="en-US" sz="3375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174457" y="2977754"/>
            <a:ext cx="6415088" cy="3312518"/>
          </a:xfrm>
          <a:prstGeom prst="roundRect">
            <a:avLst>
              <a:gd name="adj" fmla="val 78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180807" y="2984103"/>
            <a:ext cx="6401693" cy="4947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5353844" y="3093740"/>
            <a:ext cx="1786136" cy="275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Компонент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490620" y="3093740"/>
            <a:ext cx="1782961" cy="275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Клиентские системы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9624219" y="3093740"/>
            <a:ext cx="1786136" cy="275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Серверные системы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180807" y="3478808"/>
            <a:ext cx="6401693" cy="77013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5353844" y="3588445"/>
            <a:ext cx="1786136" cy="275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Процессор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490620" y="3588444"/>
            <a:ext cx="1782961" cy="550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Intel Core i5/i7 или AMD Ryzen 5/7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624219" y="3588444"/>
            <a:ext cx="1786136" cy="550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Intel Xeon или AMD EPYC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5180807" y="4248944"/>
            <a:ext cx="6401693" cy="4947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5353844" y="4358581"/>
            <a:ext cx="1786136" cy="275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Оперативная память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490620" y="4358581"/>
            <a:ext cx="1782961" cy="275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8-16 ГБ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9624219" y="4358581"/>
            <a:ext cx="1786136" cy="275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32-128 ГБ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5180807" y="4743649"/>
            <a:ext cx="6401693" cy="77013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5353844" y="4853285"/>
            <a:ext cx="1786136" cy="275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Хранилище данных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490620" y="4853285"/>
            <a:ext cx="1782961" cy="275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SSD 256-512 ГБ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9624219" y="4853285"/>
            <a:ext cx="1786136" cy="550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RAID-массивы SAS/NVMe, 1-10 ТБ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5180807" y="5513785"/>
            <a:ext cx="6401693" cy="77013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5353844" y="5623421"/>
            <a:ext cx="1786136" cy="275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Сетевой интерфейс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7490620" y="5623421"/>
            <a:ext cx="1782961" cy="275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1 Гбит/с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9624219" y="5623421"/>
            <a:ext cx="1786136" cy="550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33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10/40 Гбит/с</a:t>
            </a:r>
            <a:endParaRPr lang="en-US" sz="1333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E61A8185-9589-4283-99BD-EF55911787DB}"/>
              </a:ext>
            </a:extLst>
          </p:cNvPr>
          <p:cNvSpPr/>
          <p:nvPr/>
        </p:nvSpPr>
        <p:spPr>
          <a:xfrm>
            <a:off x="10390076" y="6487353"/>
            <a:ext cx="1728129" cy="385069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66221" y="468610"/>
            <a:ext cx="6431558" cy="159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167"/>
              </a:lnSpc>
            </a:pPr>
            <a:r>
              <a:rPr lang="en-US" sz="3333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Требования к базовому программному обеспечению</a:t>
            </a:r>
            <a:endParaRPr lang="en-US" sz="3333" dirty="0"/>
          </a:p>
        </p:txBody>
      </p:sp>
      <p:sp>
        <p:nvSpPr>
          <p:cNvPr id="5" name="Text 1"/>
          <p:cNvSpPr/>
          <p:nvPr/>
        </p:nvSpPr>
        <p:spPr>
          <a:xfrm>
            <a:off x="6269732" y="2484537"/>
            <a:ext cx="2122289" cy="265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Офисное ПО</a:t>
            </a:r>
            <a:endParaRPr lang="en-US" sz="1667" dirty="0"/>
          </a:p>
        </p:txBody>
      </p:sp>
      <p:sp>
        <p:nvSpPr>
          <p:cNvPr id="6" name="Text 2"/>
          <p:cNvSpPr/>
          <p:nvPr/>
        </p:nvSpPr>
        <p:spPr>
          <a:xfrm>
            <a:off x="6269732" y="2851547"/>
            <a:ext cx="5328047" cy="543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Для создания и редактирования документов, таблиц, презентаций.</a:t>
            </a:r>
            <a:endParaRPr lang="en-US" sz="1333" dirty="0"/>
          </a:p>
        </p:txBody>
      </p:sp>
      <p:sp>
        <p:nvSpPr>
          <p:cNvPr id="8" name="Text 3"/>
          <p:cNvSpPr/>
          <p:nvPr/>
        </p:nvSpPr>
        <p:spPr>
          <a:xfrm>
            <a:off x="6269732" y="3842742"/>
            <a:ext cx="2819995" cy="265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Средства коммуникации</a:t>
            </a:r>
            <a:endParaRPr lang="en-US" sz="1667" dirty="0"/>
          </a:p>
        </p:txBody>
      </p:sp>
      <p:sp>
        <p:nvSpPr>
          <p:cNvPr id="9" name="Text 4"/>
          <p:cNvSpPr/>
          <p:nvPr/>
        </p:nvSpPr>
        <p:spPr>
          <a:xfrm>
            <a:off x="6269732" y="4209753"/>
            <a:ext cx="5328047" cy="543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Обмен сообщениями, голосовая и видеосвязь, общий доступ к файлам.</a:t>
            </a:r>
            <a:endParaRPr lang="en-US" sz="1333" dirty="0"/>
          </a:p>
        </p:txBody>
      </p:sp>
      <p:sp>
        <p:nvSpPr>
          <p:cNvPr id="11" name="Text 5"/>
          <p:cNvSpPr/>
          <p:nvPr/>
        </p:nvSpPr>
        <p:spPr>
          <a:xfrm>
            <a:off x="6269732" y="5200947"/>
            <a:ext cx="2293739" cy="265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Системные утилиты</a:t>
            </a:r>
            <a:endParaRPr lang="en-US" sz="1667" dirty="0"/>
          </a:p>
        </p:txBody>
      </p:sp>
      <p:sp>
        <p:nvSpPr>
          <p:cNvPr id="12" name="Text 6"/>
          <p:cNvSpPr/>
          <p:nvPr/>
        </p:nvSpPr>
        <p:spPr>
          <a:xfrm>
            <a:off x="6269732" y="5567957"/>
            <a:ext cx="5328047" cy="271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Управление, мониторинг и обслуживание ИТ-инфраструктуры.</a:t>
            </a:r>
            <a:endParaRPr lang="en-US" sz="1333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DCC3D3C-3462-4318-9A0A-5AA042540A70}"/>
              </a:ext>
            </a:extLst>
          </p:cNvPr>
          <p:cNvSpPr/>
          <p:nvPr/>
        </p:nvSpPr>
        <p:spPr>
          <a:xfrm>
            <a:off x="10390076" y="6487353"/>
            <a:ext cx="1728129" cy="385069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20891" y="659507"/>
            <a:ext cx="6322219" cy="1158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541"/>
              </a:lnSpc>
            </a:pPr>
            <a:r>
              <a:rPr lang="en-US" sz="3625" dirty="0">
                <a:solidFill>
                  <a:srgbClr val="EDEDE8"/>
                </a:solidFill>
                <a:latin typeface="Calibri Light" panose="020F0302020204030204" pitchFamily="34" charset="0"/>
                <a:ea typeface="Tomorrow Semi Bold" pitchFamily="34" charset="-122"/>
                <a:cs typeface="Calibri Light" panose="020F0302020204030204" pitchFamily="34" charset="0"/>
              </a:rPr>
              <a:t>Требования к хранилищам данных</a:t>
            </a:r>
            <a:endParaRPr lang="en-US" sz="3625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220891" y="2096493"/>
            <a:ext cx="3068439" cy="1958281"/>
          </a:xfrm>
          <a:prstGeom prst="roundRect">
            <a:avLst>
              <a:gd name="adj" fmla="val 1420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5406232" y="2281833"/>
            <a:ext cx="2317651" cy="289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dirty="0">
                <a:solidFill>
                  <a:srgbClr val="C9C9C0"/>
                </a:solidFill>
                <a:latin typeface="Calibri Light" panose="020F0302020204030204" pitchFamily="34" charset="0"/>
                <a:ea typeface="Tomorrow Semi Bold" pitchFamily="34" charset="-122"/>
                <a:cs typeface="Calibri Light" panose="020F0302020204030204" pitchFamily="34" charset="0"/>
              </a:rPr>
              <a:t>Большая емкость</a:t>
            </a:r>
            <a:endParaRPr lang="en-US" sz="1792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406232" y="2682776"/>
            <a:ext cx="2697758" cy="11866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58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Для хранения растущих объемов структурированных и неструктурированных данных.</a:t>
            </a:r>
            <a:endParaRPr lang="en-US" sz="1458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8474671" y="2096493"/>
            <a:ext cx="3068439" cy="1958281"/>
          </a:xfrm>
          <a:prstGeom prst="roundRect">
            <a:avLst>
              <a:gd name="adj" fmla="val 1420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8660011" y="2281833"/>
            <a:ext cx="2317651" cy="289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dirty="0">
                <a:solidFill>
                  <a:srgbClr val="C9C9C0"/>
                </a:solidFill>
                <a:latin typeface="Calibri Light" panose="020F0302020204030204" pitchFamily="34" charset="0"/>
                <a:ea typeface="Tomorrow Semi Bold" pitchFamily="34" charset="-122"/>
                <a:cs typeface="Calibri Light" panose="020F0302020204030204" pitchFamily="34" charset="0"/>
              </a:rPr>
              <a:t>Высокая скорость</a:t>
            </a:r>
            <a:endParaRPr lang="en-US" sz="1792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660011" y="2682776"/>
            <a:ext cx="2697758" cy="11866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58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Необходима для быстрого доступа к данным и обеспечения малой задержки.</a:t>
            </a:r>
            <a:endParaRPr lang="en-US" sz="1458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220891" y="4240114"/>
            <a:ext cx="3068439" cy="1958281"/>
          </a:xfrm>
          <a:prstGeom prst="roundRect">
            <a:avLst>
              <a:gd name="adj" fmla="val 1420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5406232" y="4425455"/>
            <a:ext cx="2317651" cy="289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dirty="0">
                <a:solidFill>
                  <a:srgbClr val="C9C9C0"/>
                </a:solidFill>
                <a:latin typeface="Calibri Light" panose="020F0302020204030204" pitchFamily="34" charset="0"/>
                <a:ea typeface="Tomorrow Semi Bold" pitchFamily="34" charset="-122"/>
                <a:cs typeface="Calibri Light" panose="020F0302020204030204" pitchFamily="34" charset="0"/>
              </a:rPr>
              <a:t>Надежность</a:t>
            </a:r>
            <a:endParaRPr lang="en-US" sz="1792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406232" y="4826397"/>
            <a:ext cx="2697758" cy="11866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58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Важна для обеспечения отказоустойчивости и сохранности критически важной информации.</a:t>
            </a:r>
            <a:endParaRPr lang="en-US" sz="1458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8474671" y="4240114"/>
            <a:ext cx="3068439" cy="1958281"/>
          </a:xfrm>
          <a:prstGeom prst="roundRect">
            <a:avLst>
              <a:gd name="adj" fmla="val 1420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8660011" y="4425455"/>
            <a:ext cx="2424907" cy="289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dirty="0">
                <a:solidFill>
                  <a:srgbClr val="C9C9C0"/>
                </a:solidFill>
                <a:latin typeface="Calibri Light" panose="020F0302020204030204" pitchFamily="34" charset="0"/>
                <a:ea typeface="Tomorrow Semi Bold" pitchFamily="34" charset="-122"/>
                <a:cs typeface="Calibri Light" panose="020F0302020204030204" pitchFamily="34" charset="0"/>
              </a:rPr>
              <a:t>Масштабируемость</a:t>
            </a:r>
            <a:endParaRPr lang="en-US" sz="1792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660011" y="4826397"/>
            <a:ext cx="2697758" cy="889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58" dirty="0">
                <a:solidFill>
                  <a:srgbClr val="C9C9C0"/>
                </a:solidFill>
                <a:latin typeface="Calibri Light" panose="020F0302020204030204" pitchFamily="34" charset="0"/>
                <a:ea typeface="Tomorrow" pitchFamily="34" charset="-122"/>
                <a:cs typeface="Calibri Light" panose="020F0302020204030204" pitchFamily="34" charset="0"/>
              </a:rPr>
              <a:t>Возможность наращивания мощностей по мере роста потребностей.</a:t>
            </a:r>
            <a:endParaRPr lang="en-US" sz="1458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C488383E-FE83-4716-90B7-743A3C5655B6}"/>
              </a:ext>
            </a:extLst>
          </p:cNvPr>
          <p:cNvSpPr/>
          <p:nvPr/>
        </p:nvSpPr>
        <p:spPr>
          <a:xfrm>
            <a:off x="10390076" y="6487353"/>
            <a:ext cx="1728129" cy="385069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88149" y="627063"/>
            <a:ext cx="6387703" cy="11003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291"/>
              </a:lnSpc>
            </a:pPr>
            <a:r>
              <a:rPr lang="en-US" sz="3458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Требования к процессору и оперативной памяти</a:t>
            </a:r>
            <a:endParaRPr lang="en-US" sz="3458" dirty="0"/>
          </a:p>
        </p:txBody>
      </p:sp>
      <p:sp>
        <p:nvSpPr>
          <p:cNvPr id="6" name="Shape 3"/>
          <p:cNvSpPr/>
          <p:nvPr/>
        </p:nvSpPr>
        <p:spPr>
          <a:xfrm>
            <a:off x="5254129" y="2189460"/>
            <a:ext cx="396082" cy="39608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7" name="Text 4"/>
          <p:cNvSpPr/>
          <p:nvPr/>
        </p:nvSpPr>
        <p:spPr>
          <a:xfrm>
            <a:off x="5392044" y="2255441"/>
            <a:ext cx="120154" cy="264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042"/>
              </a:lnSpc>
            </a:pPr>
            <a:r>
              <a:rPr lang="en-US" sz="2042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042" dirty="0"/>
          </a:p>
        </p:txBody>
      </p:sp>
      <p:sp>
        <p:nvSpPr>
          <p:cNvPr id="8" name="Text 5"/>
          <p:cNvSpPr/>
          <p:nvPr/>
        </p:nvSpPr>
        <p:spPr>
          <a:xfrm>
            <a:off x="6420346" y="2167434"/>
            <a:ext cx="2200473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708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Процессор</a:t>
            </a:r>
            <a:endParaRPr lang="en-US" sz="1708" dirty="0"/>
          </a:p>
        </p:txBody>
      </p:sp>
      <p:sp>
        <p:nvSpPr>
          <p:cNvPr id="9" name="Text 6"/>
          <p:cNvSpPr/>
          <p:nvPr/>
        </p:nvSpPr>
        <p:spPr>
          <a:xfrm>
            <a:off x="6420346" y="2548037"/>
            <a:ext cx="5155506" cy="563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08"/>
              </a:lnSpc>
            </a:pPr>
            <a:r>
              <a:rPr lang="en-US" sz="137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Высокая производительность для обработки больших объемов данных.</a:t>
            </a:r>
            <a:endParaRPr lang="en-US" sz="1375" dirty="0"/>
          </a:p>
        </p:txBody>
      </p:sp>
      <p:sp>
        <p:nvSpPr>
          <p:cNvPr id="11" name="Shape 8"/>
          <p:cNvSpPr/>
          <p:nvPr/>
        </p:nvSpPr>
        <p:spPr>
          <a:xfrm>
            <a:off x="5254129" y="3661271"/>
            <a:ext cx="396082" cy="39608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2" name="Text 9"/>
          <p:cNvSpPr/>
          <p:nvPr/>
        </p:nvSpPr>
        <p:spPr>
          <a:xfrm>
            <a:off x="5363369" y="3727252"/>
            <a:ext cx="177503" cy="264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042"/>
              </a:lnSpc>
            </a:pPr>
            <a:r>
              <a:rPr lang="en-US" sz="2042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042" dirty="0"/>
          </a:p>
        </p:txBody>
      </p:sp>
      <p:sp>
        <p:nvSpPr>
          <p:cNvPr id="13" name="Text 10"/>
          <p:cNvSpPr/>
          <p:nvPr/>
        </p:nvSpPr>
        <p:spPr>
          <a:xfrm>
            <a:off x="6420346" y="3639245"/>
            <a:ext cx="2200473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708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Многоядерность</a:t>
            </a:r>
            <a:endParaRPr lang="en-US" sz="1708" dirty="0"/>
          </a:p>
        </p:txBody>
      </p:sp>
      <p:sp>
        <p:nvSpPr>
          <p:cNvPr id="14" name="Text 11"/>
          <p:cNvSpPr/>
          <p:nvPr/>
        </p:nvSpPr>
        <p:spPr>
          <a:xfrm>
            <a:off x="6420346" y="4019848"/>
            <a:ext cx="5155506" cy="563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08"/>
              </a:lnSpc>
            </a:pPr>
            <a:r>
              <a:rPr lang="en-US" sz="137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Необходима для распараллеливания задач и повышения отзывчивости.</a:t>
            </a:r>
            <a:endParaRPr lang="en-US" sz="1375" dirty="0"/>
          </a:p>
        </p:txBody>
      </p:sp>
      <p:sp>
        <p:nvSpPr>
          <p:cNvPr id="16" name="Shape 13"/>
          <p:cNvSpPr/>
          <p:nvPr/>
        </p:nvSpPr>
        <p:spPr>
          <a:xfrm>
            <a:off x="5254129" y="5133082"/>
            <a:ext cx="396082" cy="39608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7" name="Text 14"/>
          <p:cNvSpPr/>
          <p:nvPr/>
        </p:nvSpPr>
        <p:spPr>
          <a:xfrm>
            <a:off x="5363965" y="5199063"/>
            <a:ext cx="176411" cy="264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042"/>
              </a:lnSpc>
            </a:pPr>
            <a:r>
              <a:rPr lang="en-US" sz="2042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042" dirty="0"/>
          </a:p>
        </p:txBody>
      </p:sp>
      <p:sp>
        <p:nvSpPr>
          <p:cNvPr id="18" name="Text 15"/>
          <p:cNvSpPr/>
          <p:nvPr/>
        </p:nvSpPr>
        <p:spPr>
          <a:xfrm>
            <a:off x="6420346" y="5111056"/>
            <a:ext cx="2449513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708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Оперативная память</a:t>
            </a:r>
            <a:endParaRPr lang="en-US" sz="1708" dirty="0"/>
          </a:p>
        </p:txBody>
      </p:sp>
      <p:sp>
        <p:nvSpPr>
          <p:cNvPr id="19" name="Text 16"/>
          <p:cNvSpPr/>
          <p:nvPr/>
        </p:nvSpPr>
        <p:spPr>
          <a:xfrm>
            <a:off x="6420346" y="5491659"/>
            <a:ext cx="5155506" cy="563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08"/>
              </a:lnSpc>
            </a:pPr>
            <a:r>
              <a:rPr lang="en-US" sz="137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Достаточный объем для размещения значительных объемов данных в памяти.</a:t>
            </a:r>
            <a:endParaRPr lang="en-US" sz="1375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8D34674-06C6-4DD4-8EC2-FBE3419BD360}"/>
              </a:ext>
            </a:extLst>
          </p:cNvPr>
          <p:cNvSpPr/>
          <p:nvPr/>
        </p:nvSpPr>
        <p:spPr>
          <a:xfrm>
            <a:off x="10390076" y="6487353"/>
            <a:ext cx="1728129" cy="385069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69348" y="46496"/>
            <a:ext cx="10898538" cy="1886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 err="1">
                <a:solidFill>
                  <a:srgbClr val="EDEDE8"/>
                </a:solidFill>
                <a:latin typeface="+mj-lt"/>
                <a:ea typeface="Tomorrow Semi Bold" pitchFamily="34" charset="-122"/>
                <a:cs typeface="Tomorrow Semi Bold" pitchFamily="34" charset="-120"/>
              </a:rPr>
              <a:t>Заключение</a:t>
            </a:r>
            <a:r>
              <a:rPr lang="en-US" sz="3708" dirty="0">
                <a:solidFill>
                  <a:srgbClr val="EDEDE8"/>
                </a:solidFill>
                <a:latin typeface="+mj-lt"/>
                <a:ea typeface="Tomorrow Semi Bold" pitchFamily="34" charset="-122"/>
                <a:cs typeface="Tomorrow Semi Bold" pitchFamily="34" charset="-120"/>
              </a:rPr>
              <a:t> </a:t>
            </a:r>
            <a:r>
              <a:rPr lang="en-US" sz="3600" dirty="0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 </a:t>
            </a:r>
            <a:r>
              <a:rPr lang="en-US" sz="3600" dirty="0" err="1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аппаратны</a:t>
            </a:r>
            <a:r>
              <a:rPr lang="ru-RU" sz="3600" dirty="0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х</a:t>
            </a:r>
            <a:r>
              <a:rPr lang="en-US" sz="3600" dirty="0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 </a:t>
            </a:r>
            <a:r>
              <a:rPr lang="en-US" sz="3600" dirty="0" err="1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возможност</a:t>
            </a:r>
            <a:r>
              <a:rPr lang="ru-RU" sz="3600" dirty="0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ей </a:t>
            </a:r>
            <a:r>
              <a:rPr lang="en-US" sz="3600" dirty="0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и </a:t>
            </a:r>
            <a:r>
              <a:rPr lang="en-US" sz="3600" dirty="0" err="1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базов</a:t>
            </a:r>
            <a:r>
              <a:rPr lang="ru-RU" sz="3600" dirty="0" err="1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ых</a:t>
            </a:r>
            <a:r>
              <a:rPr lang="en-US" sz="3600" dirty="0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 </a:t>
            </a:r>
            <a:r>
              <a:rPr lang="en-US" sz="3600" dirty="0" err="1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программ</a:t>
            </a:r>
            <a:r>
              <a:rPr lang="ru-RU" sz="3600" dirty="0" err="1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ных</a:t>
            </a:r>
            <a:r>
              <a:rPr lang="ru-RU" sz="3600" dirty="0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 </a:t>
            </a:r>
            <a:r>
              <a:rPr lang="en-US" sz="3600" dirty="0" err="1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обеспечен</a:t>
            </a:r>
            <a:r>
              <a:rPr lang="ru-RU" sz="3600" dirty="0" err="1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ий</a:t>
            </a:r>
            <a:r>
              <a:rPr lang="en-US" sz="3600" dirty="0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 </a:t>
            </a:r>
            <a:r>
              <a:rPr lang="en-US" sz="3600" dirty="0" err="1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клиентов</a:t>
            </a:r>
            <a:r>
              <a:rPr lang="en-US" sz="3600" dirty="0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 и </a:t>
            </a:r>
            <a:r>
              <a:rPr lang="en-US" sz="3600" dirty="0" err="1">
                <a:solidFill>
                  <a:srgbClr val="EDEDE8"/>
                </a:solidFill>
                <a:latin typeface="+mj-lt"/>
                <a:ea typeface="Tomorrow Semi Bold" pitchFamily="34" charset="-122"/>
                <a:cs typeface="Calibri Light" panose="020F0302020204030204" pitchFamily="34" charset="0"/>
              </a:rPr>
              <a:t>серверов</a:t>
            </a:r>
            <a:endParaRPr lang="en-US" sz="3600" dirty="0">
              <a:latin typeface="+mj-lt"/>
              <a:cs typeface="Calibri Light" panose="020F0302020204030204" pitchFamily="34" charset="0"/>
            </a:endParaRPr>
          </a:p>
          <a:p>
            <a:pPr>
              <a:lnSpc>
                <a:spcPts val="4625"/>
              </a:lnSpc>
            </a:pPr>
            <a:endParaRPr lang="en-US" sz="3708" dirty="0"/>
          </a:p>
        </p:txBody>
      </p:sp>
      <p:sp>
        <p:nvSpPr>
          <p:cNvPr id="4" name="Shape 1"/>
          <p:cNvSpPr/>
          <p:nvPr/>
        </p:nvSpPr>
        <p:spPr>
          <a:xfrm>
            <a:off x="4261841" y="2416029"/>
            <a:ext cx="425252" cy="42525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4409975" y="2486872"/>
            <a:ext cx="128984" cy="283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8"/>
              </a:lnSpc>
            </a:pPr>
            <a:r>
              <a:rPr lang="en-US" sz="2208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208" dirty="0"/>
          </a:p>
        </p:txBody>
      </p:sp>
      <p:sp>
        <p:nvSpPr>
          <p:cNvPr id="6" name="Text 3"/>
          <p:cNvSpPr/>
          <p:nvPr/>
        </p:nvSpPr>
        <p:spPr>
          <a:xfrm>
            <a:off x="4876105" y="2416030"/>
            <a:ext cx="2439789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Тщательный выбор</a:t>
            </a:r>
            <a:endParaRPr lang="en-US" sz="1833" dirty="0"/>
          </a:p>
        </p:txBody>
      </p:sp>
      <p:sp>
        <p:nvSpPr>
          <p:cNvPr id="7" name="Text 4"/>
          <p:cNvSpPr/>
          <p:nvPr/>
        </p:nvSpPr>
        <p:spPr>
          <a:xfrm>
            <a:off x="4876105" y="3119987"/>
            <a:ext cx="243978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Подбор оптимальной аппаратно-программной конфигурации критически важен для эффективной работы ИТ-инфраструктуры.</a:t>
            </a:r>
            <a:endParaRPr lang="en-US" sz="1458" dirty="0"/>
          </a:p>
        </p:txBody>
      </p:sp>
      <p:sp>
        <p:nvSpPr>
          <p:cNvPr id="8" name="Shape 5"/>
          <p:cNvSpPr/>
          <p:nvPr/>
        </p:nvSpPr>
        <p:spPr>
          <a:xfrm>
            <a:off x="7063632" y="4886897"/>
            <a:ext cx="425252" cy="42525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7181008" y="4957740"/>
            <a:ext cx="190500" cy="283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8"/>
              </a:lnSpc>
            </a:pPr>
            <a:r>
              <a:rPr lang="en-US" sz="2208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208" dirty="0"/>
          </a:p>
        </p:txBody>
      </p:sp>
      <p:sp>
        <p:nvSpPr>
          <p:cNvPr id="10" name="Text 7"/>
          <p:cNvSpPr/>
          <p:nvPr/>
        </p:nvSpPr>
        <p:spPr>
          <a:xfrm>
            <a:off x="7677896" y="4886898"/>
            <a:ext cx="2439789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Постепенное развитие</a:t>
            </a:r>
            <a:endParaRPr lang="en-US" sz="1833" dirty="0"/>
          </a:p>
        </p:txBody>
      </p:sp>
      <p:sp>
        <p:nvSpPr>
          <p:cNvPr id="11" name="Text 8"/>
          <p:cNvSpPr/>
          <p:nvPr/>
        </p:nvSpPr>
        <p:spPr>
          <a:xfrm>
            <a:off x="7677896" y="5590855"/>
            <a:ext cx="2439789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Рекомендуется поэтапное наращивание мощностей по мере роста потребностей.</a:t>
            </a:r>
            <a:endParaRPr lang="en-US" sz="1458" dirty="0"/>
          </a:p>
        </p:txBody>
      </p:sp>
      <p:sp>
        <p:nvSpPr>
          <p:cNvPr id="12" name="Shape 9"/>
          <p:cNvSpPr/>
          <p:nvPr/>
        </p:nvSpPr>
        <p:spPr>
          <a:xfrm>
            <a:off x="577602" y="5355214"/>
            <a:ext cx="425252" cy="42525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3" name="Text 10"/>
          <p:cNvSpPr/>
          <p:nvPr/>
        </p:nvSpPr>
        <p:spPr>
          <a:xfrm>
            <a:off x="695474" y="5426056"/>
            <a:ext cx="189408" cy="283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8"/>
              </a:lnSpc>
            </a:pPr>
            <a:r>
              <a:rPr lang="en-US" sz="2208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208" dirty="0"/>
          </a:p>
        </p:txBody>
      </p:sp>
      <p:sp>
        <p:nvSpPr>
          <p:cNvPr id="14" name="Text 11"/>
          <p:cNvSpPr/>
          <p:nvPr/>
        </p:nvSpPr>
        <p:spPr>
          <a:xfrm>
            <a:off x="1191865" y="5355214"/>
            <a:ext cx="4437558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Профессиональное сопровождение</a:t>
            </a:r>
            <a:endParaRPr lang="en-US" sz="1833" dirty="0"/>
          </a:p>
        </p:txBody>
      </p:sp>
      <p:sp>
        <p:nvSpPr>
          <p:cNvPr id="15" name="Text 12"/>
          <p:cNvSpPr/>
          <p:nvPr/>
        </p:nvSpPr>
        <p:spPr>
          <a:xfrm>
            <a:off x="1191866" y="5763896"/>
            <a:ext cx="568275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Важна слаженная работа ИТ-специалистов для обеспечения бесперебойной работы системы.</a:t>
            </a:r>
            <a:endParaRPr lang="en-US" sz="1458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40216B1-8688-4079-A1BD-957284F334F4}"/>
              </a:ext>
            </a:extLst>
          </p:cNvPr>
          <p:cNvSpPr/>
          <p:nvPr/>
        </p:nvSpPr>
        <p:spPr>
          <a:xfrm>
            <a:off x="10390076" y="6487353"/>
            <a:ext cx="1728129" cy="385069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TM03457444[[fn=Базис]]</Template>
  <TotalTime>1978</TotalTime>
  <Words>1196</Words>
  <Application>Microsoft Office PowerPoint</Application>
  <PresentationFormat>Широкоэкранный</PresentationFormat>
  <Paragraphs>182</Paragraphs>
  <Slides>16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6" baseType="lpstr">
      <vt:lpstr>Arial</vt:lpstr>
      <vt:lpstr>Arial Unicode MS</vt:lpstr>
      <vt:lpstr>Calibri</vt:lpstr>
      <vt:lpstr>Calibri Light</vt:lpstr>
      <vt:lpstr>Poppins Light</vt:lpstr>
      <vt:lpstr>Roboto Light</vt:lpstr>
      <vt:lpstr>Tomorrow</vt:lpstr>
      <vt:lpstr>Tomorrow Medium</vt:lpstr>
      <vt:lpstr>Tomorrow Semi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Re</dc:creator>
  <cp:lastModifiedBy>Re</cp:lastModifiedBy>
  <cp:revision>18</cp:revision>
  <dcterms:created xsi:type="dcterms:W3CDTF">2024-10-17T11:21:34Z</dcterms:created>
  <dcterms:modified xsi:type="dcterms:W3CDTF">2024-10-21T18:32:41Z</dcterms:modified>
</cp:coreProperties>
</file>

<file path=docProps/thumbnail.jpeg>
</file>